
<file path=[Content_Types].xml><?xml version="1.0" encoding="utf-8"?>
<Types xmlns="http://schemas.openxmlformats.org/package/2006/content-types">
  <Override PartName="/ppt/embeddings/oleObject5.bin" ContentType="application/vnd.openxmlformats-officedocument.oleObject"/>
  <Override PartName="/ppt/embeddings/oleObject11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embeddings/oleObject3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oleObject8.bin" ContentType="application/vnd.openxmlformats-officedocument.oleObject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embeddings/oleObject6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embeddings/oleObject4.bin" ContentType="application/vnd.openxmlformats-officedocument.oleObject"/>
  <Default Extension="bin" ContentType="application/vnd.openxmlformats-officedocument.presentationml.printerSettings"/>
  <Override PartName="/ppt/embeddings/oleObject10.bin" ContentType="application/vnd.openxmlformats-officedocument.oleObject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embeddings/oleObject2.bin" ContentType="application/vnd.openxmlformats-officedocument.oleObject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3.bin" ContentType="application/vnd.openxmlformats-officedocument.oleObject"/>
  <Override PartName="/ppt/embeddings/oleObject9.bin" ContentType="application/vnd.openxmlformats-officedocument.oleObject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oleObject7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1" r:id="rId2"/>
    <p:sldId id="256" r:id="rId3"/>
    <p:sldId id="259" r:id="rId4"/>
    <p:sldId id="257" r:id="rId5"/>
    <p:sldId id="258" r:id="rId6"/>
    <p:sldId id="263" r:id="rId7"/>
    <p:sldId id="264" r:id="rId8"/>
    <p:sldId id="265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ict"/><Relationship Id="rId4" Type="http://schemas.openxmlformats.org/officeDocument/2006/relationships/image" Target="../media/image6.pict"/><Relationship Id="rId5" Type="http://schemas.openxmlformats.org/officeDocument/2006/relationships/image" Target="../media/image7.pict"/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ict"/><Relationship Id="rId4" Type="http://schemas.openxmlformats.org/officeDocument/2006/relationships/image" Target="../media/image14.pict"/><Relationship Id="rId1" Type="http://schemas.openxmlformats.org/officeDocument/2006/relationships/image" Target="../media/image11.pict"/><Relationship Id="rId2" Type="http://schemas.openxmlformats.org/officeDocument/2006/relationships/image" Target="../media/image12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6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1721B-D0E8-7E40-A4FD-12B9DE335103}" type="datetimeFigureOut">
              <a:rPr lang="en-US" smtClean="0"/>
              <a:pPr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4188-5BE4-FF47-B9F1-F5DF98A72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oleObject10.bin"/><Relationship Id="rId6" Type="http://schemas.openxmlformats.org/officeDocument/2006/relationships/oleObject" Target="../embeddings/oleObject11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2175" y="436946"/>
            <a:ext cx="41785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Opening Activity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7939" y="1230204"/>
            <a:ext cx="307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Solve and Graph: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3736" y="2075492"/>
            <a:ext cx="3495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  -3s ≥ 33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97263" y="2537157"/>
            <a:ext cx="292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</a:t>
            </a:r>
            <a:r>
              <a:rPr lang="en-US" sz="2400" dirty="0" smtClean="0"/>
              <a:t> ≤ -11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23736" y="3263439"/>
            <a:ext cx="5666993" cy="2730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115536" y="3229654"/>
            <a:ext cx="46166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37501" y="3521580"/>
            <a:ext cx="819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23735" y="4533312"/>
            <a:ext cx="573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</a:t>
            </a:r>
            <a:endParaRPr lang="en-US" sz="24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297262" y="4533312"/>
          <a:ext cx="1147056" cy="727239"/>
        </p:xfrm>
        <a:graphic>
          <a:graphicData uri="http://schemas.openxmlformats.org/presentationml/2006/ole">
            <p:oleObj spid="_x0000_s18434" name="Equation" r:id="rId3" imgW="495300" imgH="3937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611338" y="5260551"/>
            <a:ext cx="1326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180 ≤ </a:t>
            </a:r>
            <a:r>
              <a:rPr lang="en-US" sz="2400" dirty="0" err="1" smtClean="0"/>
              <a:t>m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23736" y="6185513"/>
            <a:ext cx="566699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113947" y="6184719"/>
            <a:ext cx="46166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27087" y="6416346"/>
            <a:ext cx="629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180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217436" y="6050741"/>
            <a:ext cx="259453" cy="269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5" idx="6"/>
          </p:cNvCxnSpPr>
          <p:nvPr/>
        </p:nvCxnSpPr>
        <p:spPr>
          <a:xfrm>
            <a:off x="3476889" y="6185513"/>
            <a:ext cx="291384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256367" y="3165224"/>
            <a:ext cx="181592" cy="1964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2" idx="2"/>
          </p:cNvCxnSpPr>
          <p:nvPr/>
        </p:nvCxnSpPr>
        <p:spPr>
          <a:xfrm rot="10800000" flipV="1">
            <a:off x="723737" y="3263438"/>
            <a:ext cx="2532630" cy="273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9" grpId="0"/>
      <p:bldP spid="24" grpId="0"/>
      <p:bldP spid="25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287" y="314574"/>
            <a:ext cx="15846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Exit Slip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10779" y="1062415"/>
            <a:ext cx="3146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Solve and Graph: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83386" y="1802834"/>
          <a:ext cx="1865809" cy="425535"/>
        </p:xfrm>
        <a:graphic>
          <a:graphicData uri="http://schemas.openxmlformats.org/presentationml/2006/ole">
            <p:oleObj spid="_x0000_s24578" name="Equation" r:id="rId3" imgW="723900" imgH="1651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83386" y="4146775"/>
          <a:ext cx="1123980" cy="408720"/>
        </p:xfrm>
        <a:graphic>
          <a:graphicData uri="http://schemas.openxmlformats.org/presentationml/2006/ole">
            <p:oleObj spid="_x0000_s24579" name="Equation" r:id="rId4" imgW="419100" imgH="1524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0779" y="3530217"/>
            <a:ext cx="2072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Solution: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11820" y="5231246"/>
            <a:ext cx="629214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892624" y="5232040"/>
            <a:ext cx="41943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56851" y="5662328"/>
            <a:ext cx="58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3996677" y="5122151"/>
            <a:ext cx="209738" cy="221366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6"/>
          </p:cNvCxnSpPr>
          <p:nvPr/>
        </p:nvCxnSpPr>
        <p:spPr>
          <a:xfrm flipV="1">
            <a:off x="4206415" y="5231246"/>
            <a:ext cx="3297549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8 Solve Two-Step Inequalities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939" y="1693165"/>
            <a:ext cx="8247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Objective: Students will solve and graph two-step inequalities in one variable.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939" y="327709"/>
            <a:ext cx="8111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two-step inequality is an inequality that contains two operations.  To solve a two-step inequality, use inverse operations to undo each operation in reverse order of the order of operations.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69953" y="2104096"/>
            <a:ext cx="6855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1:  </a:t>
            </a:r>
            <a:r>
              <a:rPr lang="en-US" sz="2400" dirty="0" smtClean="0"/>
              <a:t>Solve and Graph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75621" y="2745860"/>
            <a:ext cx="4547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2x + 8 &gt; 24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71628" y="3184100"/>
            <a:ext cx="1584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-8 &gt; -8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75621" y="3645765"/>
            <a:ext cx="279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2x       &gt; 16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71628" y="4107430"/>
          <a:ext cx="1051466" cy="758034"/>
        </p:xfrm>
        <a:graphic>
          <a:graphicData uri="http://schemas.openxmlformats.org/presentationml/2006/ole">
            <p:oleObj spid="_x0000_s5122" name="Equation" r:id="rId3" imgW="546100" imgH="3937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4108" y="5666640"/>
            <a:ext cx="176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94108" y="4918425"/>
            <a:ext cx="198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</a:t>
            </a:r>
            <a:r>
              <a:rPr lang="en-US" sz="2400" dirty="0" err="1" smtClean="0"/>
              <a:t>x</a:t>
            </a:r>
            <a:r>
              <a:rPr lang="en-US" sz="2400" dirty="0" smtClean="0"/>
              <a:t>  &gt;  8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269953" y="5818909"/>
            <a:ext cx="5934411" cy="346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745751" y="5810119"/>
            <a:ext cx="28854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31765" y="6035972"/>
            <a:ext cx="314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17" name="Donut 16"/>
          <p:cNvSpPr/>
          <p:nvPr/>
        </p:nvSpPr>
        <p:spPr>
          <a:xfrm>
            <a:off x="3768001" y="5706813"/>
            <a:ext cx="242455" cy="224191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10456" y="5818909"/>
            <a:ext cx="319390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6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909" y="254076"/>
            <a:ext cx="595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2: Solve </a:t>
            </a:r>
            <a:r>
              <a:rPr lang="en-US" sz="2400" dirty="0" smtClean="0"/>
              <a:t>and </a:t>
            </a:r>
            <a:r>
              <a:rPr lang="en-US" sz="2400" dirty="0" smtClean="0"/>
              <a:t>Graph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46450"/>
          <a:ext cx="114300" cy="165100"/>
        </p:xfrm>
        <a:graphic>
          <a:graphicData uri="http://schemas.openxmlformats.org/presentationml/2006/ole">
            <p:oleObj spid="_x0000_s15364" name="Equation" r:id="rId3" imgW="114300" imgH="1651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89036" y="715741"/>
          <a:ext cx="1140114" cy="751990"/>
        </p:xfrm>
        <a:graphic>
          <a:graphicData uri="http://schemas.openxmlformats.org/presentationml/2006/ole">
            <p:oleObj spid="_x0000_s15365" name="Equation" r:id="rId4" imgW="596900" imgH="3937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89036" y="1454850"/>
            <a:ext cx="1602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-8        -8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489036" y="1916515"/>
          <a:ext cx="1290782" cy="930564"/>
        </p:xfrm>
        <a:graphic>
          <a:graphicData uri="http://schemas.openxmlformats.org/presentationml/2006/ole">
            <p:oleObj spid="_x0000_s15366" name="Equation" r:id="rId5" imgW="546100" imgH="3937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68336" y="2847079"/>
          <a:ext cx="2478249" cy="783936"/>
        </p:xfrm>
        <a:graphic>
          <a:graphicData uri="http://schemas.openxmlformats.org/presentationml/2006/ole">
            <p:oleObj spid="_x0000_s15367" name="Equation" r:id="rId6" imgW="1244600" imgH="3937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754004" y="3790501"/>
          <a:ext cx="875146" cy="388954"/>
        </p:xfrm>
        <a:graphic>
          <a:graphicData uri="http://schemas.openxmlformats.org/presentationml/2006/ole">
            <p:oleObj spid="_x0000_s15368" name="Equation" r:id="rId7" imgW="342900" imgH="152400" progId="Equation.DSMT4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946727" y="4987636"/>
            <a:ext cx="6915728" cy="230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086297" y="5009933"/>
            <a:ext cx="277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17818" y="5345545"/>
            <a:ext cx="497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4089840" y="4872182"/>
            <a:ext cx="268415" cy="2655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9" idx="6"/>
          </p:cNvCxnSpPr>
          <p:nvPr/>
        </p:nvCxnSpPr>
        <p:spPr>
          <a:xfrm>
            <a:off x="4358255" y="5004955"/>
            <a:ext cx="3504200" cy="57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93017" y="2609795"/>
            <a:ext cx="3134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Reverse the sign because you are multiplying by a negative number.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866" y="389025"/>
            <a:ext cx="228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3:  </a:t>
            </a:r>
            <a:endParaRPr lang="en-US" dirty="0"/>
          </a:p>
        </p:txBody>
      </p:sp>
      <p:pic>
        <p:nvPicPr>
          <p:cNvPr id="3" name="Picture 2" descr="Screen Shot 2013-12-20 at 2.02.2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159" y="389024"/>
            <a:ext cx="5522459" cy="5478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048" y="387048"/>
            <a:ext cx="367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4:  </a:t>
            </a:r>
            <a:endParaRPr lang="en-US" dirty="0"/>
          </a:p>
        </p:txBody>
      </p:sp>
      <p:pic>
        <p:nvPicPr>
          <p:cNvPr id="3" name="Picture 2" descr="Screen Shot 2013-12-20 at 2.02.3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889" y="273050"/>
            <a:ext cx="63881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762" y="266095"/>
            <a:ext cx="3350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5:</a:t>
            </a:r>
            <a:endParaRPr lang="en-US" dirty="0"/>
          </a:p>
        </p:txBody>
      </p:sp>
      <p:pic>
        <p:nvPicPr>
          <p:cNvPr id="3" name="Picture 2" descr="Screen Shot 2013-12-20 at 2.02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81" y="229027"/>
            <a:ext cx="7048500" cy="812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041" y="368673"/>
            <a:ext cx="8384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6:  Tim </a:t>
            </a:r>
            <a:r>
              <a:rPr lang="en-US" sz="2400" dirty="0" smtClean="0"/>
              <a:t>has already earned $40 mowing lawns.  He earns $10 per lawn.  Write and sole an inequality to determine how many more lawns he will have to mow to have at least $95 for a new lawnmower.  Interpret the solution.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43061" y="2090441"/>
            <a:ext cx="6554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</a:t>
            </a:r>
            <a:r>
              <a:rPr lang="en-US" sz="2400" dirty="0" err="1" smtClean="0"/>
              <a:t>x</a:t>
            </a:r>
            <a:r>
              <a:rPr lang="en-US" sz="2400" dirty="0" smtClean="0"/>
              <a:t>= the number of lawns Tim needs to mow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60869" y="2552106"/>
          <a:ext cx="2398254" cy="451845"/>
        </p:xfrm>
        <a:graphic>
          <a:graphicData uri="http://schemas.openxmlformats.org/presentationml/2006/ole">
            <p:oleObj spid="_x0000_s17410" name="Equation" r:id="rId3" imgW="876300" imgH="1651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60869" y="3003951"/>
            <a:ext cx="26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-40                    -40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68884" y="3511549"/>
          <a:ext cx="1929832" cy="557507"/>
        </p:xfrm>
        <a:graphic>
          <a:graphicData uri="http://schemas.openxmlformats.org/presentationml/2006/ole">
            <p:oleObj spid="_x0000_s17412" name="Equation" r:id="rId4" imgW="571500" imgH="1651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24547" y="4069056"/>
          <a:ext cx="1534576" cy="970854"/>
        </p:xfrm>
        <a:graphic>
          <a:graphicData uri="http://schemas.openxmlformats.org/presentationml/2006/ole">
            <p:oleObj spid="_x0000_s17413" name="Equation" r:id="rId5" imgW="622300" imgH="3937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337049" y="5039910"/>
          <a:ext cx="824694" cy="435446"/>
        </p:xfrm>
        <a:graphic>
          <a:graphicData uri="http://schemas.openxmlformats.org/presentationml/2006/ole">
            <p:oleObj spid="_x0000_s17414" name="Equation" r:id="rId6" imgW="469900" imgH="165100" progId="Equation.DSMT4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1543061" y="5871458"/>
            <a:ext cx="6554594" cy="136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499568" y="5870664"/>
            <a:ext cx="23350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37049" y="6212822"/>
            <a:ext cx="61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5.5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4487389" y="5742429"/>
            <a:ext cx="259453" cy="2580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7" idx="6"/>
          </p:cNvCxnSpPr>
          <p:nvPr/>
        </p:nvCxnSpPr>
        <p:spPr>
          <a:xfrm flipV="1">
            <a:off x="4746842" y="5857803"/>
            <a:ext cx="3352402" cy="136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7182" y="3782312"/>
            <a:ext cx="1884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Tim must mow 6 more lawns to get at least $95.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6" grpId="0"/>
      <p:bldP spid="17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231</Words>
  <Application>Microsoft Macintosh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Chapter 6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MacBook</dc:creator>
  <cp:lastModifiedBy>MacBook</cp:lastModifiedBy>
  <cp:revision>8</cp:revision>
  <dcterms:created xsi:type="dcterms:W3CDTF">2013-12-20T20:01:19Z</dcterms:created>
  <dcterms:modified xsi:type="dcterms:W3CDTF">2013-12-20T20:11:23Z</dcterms:modified>
</cp:coreProperties>
</file>