
<file path=[Content_Types].xml><?xml version="1.0" encoding="utf-8"?>
<Types xmlns="http://schemas.openxmlformats.org/package/2006/content-types">
  <Override PartName="/ppt/embeddings/oleObject5.bin" ContentType="application/vnd.openxmlformats-officedocument.oleObject"/>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embeddings/oleObject3.bin" ContentType="application/vnd.openxmlformats-officedocument.oleObject"/>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embeddings/oleObject1.bin" ContentType="application/vnd.openxmlformats-officedocument.oleObject"/>
  <Override PartName="/ppt/slideLayouts/slideLayout6.xml" ContentType="application/vnd.openxmlformats-officedocument.presentationml.slideLayout+xml"/>
  <Override PartName="/ppt/slides/slide5.xml" ContentType="application/vnd.openxmlformats-officedocument.presentationml.slide+xml"/>
  <Override PartName="/ppt/embeddings/oleObject8.bin" ContentType="application/vnd.openxmlformats-officedocument.oleObject"/>
  <Default Extension="pict" ContentType="image/pict"/>
  <Override PartName="/ppt/slideLayouts/slideLayout4.xml" ContentType="application/vnd.openxmlformats-officedocument.presentationml.slideLayout+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embeddings/oleObject6.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embeddings/oleObject4.bin" ContentType="application/vnd.openxmlformats-officedocument.oleObject"/>
  <Default Extension="bin" ContentType="application/vnd.openxmlformats-officedocument.presentationml.printerSettings"/>
  <Override PartName="/ppt/embeddings/oleObject10.bin" ContentType="application/vnd.openxmlformats-officedocument.oleObject"/>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embeddings/oleObject2.bin" ContentType="application/vnd.openxmlformats-officedocument.oleObject"/>
  <Default Extension="vml" ContentType="application/vnd.openxmlformats-officedocument.vmlDrawing"/>
  <Override PartName="/ppt/slideLayouts/slideLayout7.xml" ContentType="application/vnd.openxmlformats-officedocument.presentationml.slideLayout+xml"/>
  <Override PartName="/ppt/slides/slide6.xml" ContentType="application/vnd.openxmlformats-officedocument.presentationml.slide+xml"/>
  <Override PartName="/ppt/embeddings/oleObject9.bin" ContentType="application/vnd.openxmlformats-officedocument.oleObject"/>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embeddings/oleObject7.bin" ContentType="application/vnd.openxmlformats-officedocument.oleObject"/>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3" r:id="rId2"/>
    <p:sldId id="256" r:id="rId3"/>
    <p:sldId id="257" r:id="rId4"/>
    <p:sldId id="259" r:id="rId5"/>
    <p:sldId id="258" r:id="rId6"/>
    <p:sldId id="265" r:id="rId7"/>
    <p:sldId id="266" r:id="rId8"/>
    <p:sldId id="260" r:id="rId9"/>
    <p:sldId id="261" r:id="rId10"/>
    <p:sldId id="264" r:id="rId11"/>
    <p:sldId id="26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104" y="-2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ict"/><Relationship Id="rId2" Type="http://schemas.openxmlformats.org/officeDocument/2006/relationships/image" Target="../media/image3.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ict"/></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pict"/><Relationship Id="rId2" Type="http://schemas.openxmlformats.org/officeDocument/2006/relationships/image" Target="../media/image3.pict"/></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pict"/><Relationship Id="rId2" Type="http://schemas.openxmlformats.org/officeDocument/2006/relationships/image" Target="../media/image8.pict"/></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pict"/><Relationship Id="rId2" Type="http://schemas.openxmlformats.org/officeDocument/2006/relationships/image" Target="../media/image11.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6643EF-2F07-F546-A4BA-B9E24512F820}"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D5C73-EA6F-F544-824F-9FA8B7D866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643EF-2F07-F546-A4BA-B9E24512F820}"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D5C73-EA6F-F544-824F-9FA8B7D866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643EF-2F07-F546-A4BA-B9E24512F820}"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D5C73-EA6F-F544-824F-9FA8B7D866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643EF-2F07-F546-A4BA-B9E24512F820}"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D5C73-EA6F-F544-824F-9FA8B7D866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643EF-2F07-F546-A4BA-B9E24512F820}"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D5C73-EA6F-F544-824F-9FA8B7D866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6643EF-2F07-F546-A4BA-B9E24512F820}" type="datetimeFigureOut">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D5C73-EA6F-F544-824F-9FA8B7D866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6643EF-2F07-F546-A4BA-B9E24512F820}" type="datetimeFigureOut">
              <a:rPr lang="en-US" smtClean="0"/>
              <a:pPr/>
              <a:t>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6D5C73-EA6F-F544-824F-9FA8B7D866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6643EF-2F07-F546-A4BA-B9E24512F820}" type="datetimeFigureOut">
              <a:rPr lang="en-US" smtClean="0"/>
              <a:pPr/>
              <a:t>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6D5C73-EA6F-F544-824F-9FA8B7D866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643EF-2F07-F546-A4BA-B9E24512F820}" type="datetimeFigureOut">
              <a:rPr lang="en-US" smtClean="0"/>
              <a:pPr/>
              <a:t>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6D5C73-EA6F-F544-824F-9FA8B7D866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643EF-2F07-F546-A4BA-B9E24512F820}" type="datetimeFigureOut">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D5C73-EA6F-F544-824F-9FA8B7D866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643EF-2F07-F546-A4BA-B9E24512F820}" type="datetimeFigureOut">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D5C73-EA6F-F544-824F-9FA8B7D866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643EF-2F07-F546-A4BA-B9E24512F820}" type="datetimeFigureOut">
              <a:rPr lang="en-US" smtClean="0"/>
              <a:pPr/>
              <a:t>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D5C73-EA6F-F544-824F-9FA8B7D866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oleObject" Target="../embeddings/oleObject10.bin"/><Relationship Id="rId1" Type="http://schemas.openxmlformats.org/officeDocument/2006/relationships/vmlDrawing" Target="../drawings/vmlDrawing6.vml"/><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oleObject" Target="../embeddings/oleObject3.bin"/><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7.xml"/><Relationship Id="rId3"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oleObject" Target="../embeddings/oleObject6.bin"/><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oleObject" Target="../embeddings/oleObject8.bin"/><Relationship Id="rId1" Type="http://schemas.openxmlformats.org/officeDocument/2006/relationships/vmlDrawing" Target="../drawings/vmlDrawing5.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2116588" y="477909"/>
            <a:ext cx="4465317" cy="461665"/>
          </a:xfrm>
          <a:prstGeom prst="rect">
            <a:avLst/>
          </a:prstGeom>
          <a:noFill/>
        </p:spPr>
        <p:txBody>
          <a:bodyPr wrap="square" rtlCol="0">
            <a:spAutoFit/>
          </a:bodyPr>
          <a:lstStyle/>
          <a:p>
            <a:r>
              <a:rPr lang="en-US" sz="2400" dirty="0" smtClean="0"/>
              <a:t>Opening Activity</a:t>
            </a:r>
            <a:endParaRPr lang="en-US" sz="2400" dirty="0"/>
          </a:p>
        </p:txBody>
      </p:sp>
      <p:sp>
        <p:nvSpPr>
          <p:cNvPr id="5" name="TextBox 4"/>
          <p:cNvSpPr txBox="1"/>
          <p:nvPr/>
        </p:nvSpPr>
        <p:spPr>
          <a:xfrm>
            <a:off x="600838" y="1297183"/>
            <a:ext cx="1884446" cy="461665"/>
          </a:xfrm>
          <a:prstGeom prst="rect">
            <a:avLst/>
          </a:prstGeom>
          <a:noFill/>
        </p:spPr>
        <p:txBody>
          <a:bodyPr wrap="square" rtlCol="0">
            <a:spAutoFit/>
          </a:bodyPr>
          <a:lstStyle/>
          <a:p>
            <a:r>
              <a:rPr lang="en-US" sz="2400" dirty="0" smtClean="0"/>
              <a:t>Solve:</a:t>
            </a:r>
            <a:endParaRPr lang="en-US" sz="2400" dirty="0"/>
          </a:p>
        </p:txBody>
      </p:sp>
      <p:sp>
        <p:nvSpPr>
          <p:cNvPr id="6" name="TextBox 5"/>
          <p:cNvSpPr txBox="1"/>
          <p:nvPr/>
        </p:nvSpPr>
        <p:spPr>
          <a:xfrm>
            <a:off x="1119743" y="2239347"/>
            <a:ext cx="3249986" cy="461665"/>
          </a:xfrm>
          <a:prstGeom prst="rect">
            <a:avLst/>
          </a:prstGeom>
          <a:noFill/>
        </p:spPr>
        <p:txBody>
          <a:bodyPr wrap="square" rtlCol="0">
            <a:spAutoFit/>
          </a:bodyPr>
          <a:lstStyle/>
          <a:p>
            <a:r>
              <a:rPr lang="en-US" sz="2400" dirty="0" smtClean="0"/>
              <a:t>1.        8(s + 3) = 72</a:t>
            </a:r>
            <a:endParaRPr lang="en-US" sz="2400" dirty="0"/>
          </a:p>
        </p:txBody>
      </p:sp>
      <p:sp>
        <p:nvSpPr>
          <p:cNvPr id="7" name="TextBox 6"/>
          <p:cNvSpPr txBox="1"/>
          <p:nvPr/>
        </p:nvSpPr>
        <p:spPr>
          <a:xfrm>
            <a:off x="2553561" y="2759514"/>
            <a:ext cx="1816168" cy="461665"/>
          </a:xfrm>
          <a:prstGeom prst="rect">
            <a:avLst/>
          </a:prstGeom>
          <a:noFill/>
        </p:spPr>
        <p:txBody>
          <a:bodyPr wrap="square" rtlCol="0">
            <a:spAutoFit/>
          </a:bodyPr>
          <a:lstStyle/>
          <a:p>
            <a:r>
              <a:rPr lang="en-US" sz="2400" dirty="0" smtClean="0"/>
              <a:t>   </a:t>
            </a:r>
            <a:r>
              <a:rPr lang="en-US" sz="2400" dirty="0" err="1" smtClean="0"/>
              <a:t>s</a:t>
            </a:r>
            <a:r>
              <a:rPr lang="en-US" sz="2400" dirty="0" smtClean="0"/>
              <a:t> =6</a:t>
            </a:r>
            <a:endParaRPr lang="en-US" sz="2400" dirty="0"/>
          </a:p>
        </p:txBody>
      </p:sp>
      <p:sp>
        <p:nvSpPr>
          <p:cNvPr id="8" name="TextBox 7"/>
          <p:cNvSpPr txBox="1"/>
          <p:nvPr/>
        </p:nvSpPr>
        <p:spPr>
          <a:xfrm>
            <a:off x="1119743" y="3510515"/>
            <a:ext cx="409662" cy="461665"/>
          </a:xfrm>
          <a:prstGeom prst="rect">
            <a:avLst/>
          </a:prstGeom>
          <a:noFill/>
        </p:spPr>
        <p:txBody>
          <a:bodyPr wrap="square" rtlCol="0">
            <a:spAutoFit/>
          </a:bodyPr>
          <a:lstStyle/>
          <a:p>
            <a:r>
              <a:rPr lang="en-US" sz="2400" dirty="0" smtClean="0"/>
              <a:t>2.  </a:t>
            </a:r>
            <a:endParaRPr lang="en-US" sz="2400" dirty="0"/>
          </a:p>
        </p:txBody>
      </p:sp>
      <p:graphicFrame>
        <p:nvGraphicFramePr>
          <p:cNvPr id="9" name="Object 8"/>
          <p:cNvGraphicFramePr>
            <a:graphicFrameLocks noChangeAspect="1"/>
          </p:cNvGraphicFramePr>
          <p:nvPr/>
        </p:nvGraphicFramePr>
        <p:xfrm>
          <a:off x="1895663" y="3510515"/>
          <a:ext cx="1862011" cy="740030"/>
        </p:xfrm>
        <a:graphic>
          <a:graphicData uri="http://schemas.openxmlformats.org/presentationml/2006/ole">
            <p:oleObj spid="_x0000_s21506" name="Equation" r:id="rId3" imgW="990600" imgH="393700" progId="Equation.DSMT4">
              <p:embed/>
            </p:oleObj>
          </a:graphicData>
        </a:graphic>
      </p:graphicFrame>
      <p:sp>
        <p:nvSpPr>
          <p:cNvPr id="10" name="TextBox 9"/>
          <p:cNvSpPr txBox="1"/>
          <p:nvPr/>
        </p:nvSpPr>
        <p:spPr>
          <a:xfrm>
            <a:off x="2867635" y="4250545"/>
            <a:ext cx="1502094" cy="461665"/>
          </a:xfrm>
          <a:prstGeom prst="rect">
            <a:avLst/>
          </a:prstGeom>
          <a:noFill/>
        </p:spPr>
        <p:txBody>
          <a:bodyPr wrap="square" rtlCol="0">
            <a:spAutoFit/>
          </a:bodyPr>
          <a:lstStyle/>
          <a:p>
            <a:r>
              <a:rPr lang="en-US" sz="2400" dirty="0" err="1" smtClean="0"/>
              <a:t>n</a:t>
            </a:r>
            <a:r>
              <a:rPr lang="en-US" sz="2400" dirty="0" smtClean="0"/>
              <a:t> = 98</a:t>
            </a:r>
            <a:endParaRPr lang="en-US" sz="2400" dirty="0"/>
          </a:p>
        </p:txBody>
      </p:sp>
      <p:sp>
        <p:nvSpPr>
          <p:cNvPr id="11" name="TextBox 10"/>
          <p:cNvSpPr txBox="1"/>
          <p:nvPr/>
        </p:nvSpPr>
        <p:spPr>
          <a:xfrm>
            <a:off x="1119743" y="5106803"/>
            <a:ext cx="3249986" cy="461665"/>
          </a:xfrm>
          <a:prstGeom prst="rect">
            <a:avLst/>
          </a:prstGeom>
          <a:noFill/>
        </p:spPr>
        <p:txBody>
          <a:bodyPr wrap="square" rtlCol="0">
            <a:spAutoFit/>
          </a:bodyPr>
          <a:lstStyle/>
          <a:p>
            <a:r>
              <a:rPr lang="en-US" sz="2400" dirty="0" smtClean="0"/>
              <a:t>3.     (</a:t>
            </a:r>
            <a:r>
              <a:rPr lang="en-US" sz="2400" dirty="0" err="1" smtClean="0"/>
              <a:t>t</a:t>
            </a:r>
            <a:r>
              <a:rPr lang="en-US" sz="2400" dirty="0" smtClean="0"/>
              <a:t> + 8)(-2) = 12</a:t>
            </a:r>
            <a:endParaRPr lang="en-US" sz="2400" dirty="0"/>
          </a:p>
        </p:txBody>
      </p:sp>
      <p:sp>
        <p:nvSpPr>
          <p:cNvPr id="12" name="TextBox 11"/>
          <p:cNvSpPr txBox="1"/>
          <p:nvPr/>
        </p:nvSpPr>
        <p:spPr>
          <a:xfrm>
            <a:off x="2553561" y="5667935"/>
            <a:ext cx="1816168" cy="461665"/>
          </a:xfrm>
          <a:prstGeom prst="rect">
            <a:avLst/>
          </a:prstGeom>
          <a:noFill/>
        </p:spPr>
        <p:txBody>
          <a:bodyPr wrap="square" rtlCol="0">
            <a:spAutoFit/>
          </a:bodyPr>
          <a:lstStyle/>
          <a:p>
            <a:r>
              <a:rPr lang="en-US" sz="2400" dirty="0" smtClean="0"/>
              <a:t>   </a:t>
            </a:r>
            <a:r>
              <a:rPr lang="en-US" sz="2400" dirty="0" err="1" smtClean="0"/>
              <a:t>t</a:t>
            </a:r>
            <a:r>
              <a:rPr lang="en-US" sz="2400" dirty="0" smtClean="0"/>
              <a:t> = -14</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466514" y="388739"/>
            <a:ext cx="3252640" cy="369332"/>
          </a:xfrm>
          <a:prstGeom prst="rect">
            <a:avLst/>
          </a:prstGeom>
          <a:noFill/>
        </p:spPr>
        <p:txBody>
          <a:bodyPr wrap="square" rtlCol="0">
            <a:spAutoFit/>
          </a:bodyPr>
          <a:lstStyle/>
          <a:p>
            <a:r>
              <a:rPr lang="en-US" dirty="0" smtClean="0"/>
              <a:t>Example 6:  </a:t>
            </a:r>
            <a:endParaRPr lang="en-US" dirty="0"/>
          </a:p>
        </p:txBody>
      </p:sp>
      <p:pic>
        <p:nvPicPr>
          <p:cNvPr id="4" name="Picture 3" descr="Screen Shot 2013-12-20 at 1.26.58 PM.png"/>
          <p:cNvPicPr>
            <a:picLocks noChangeAspect="1"/>
          </p:cNvPicPr>
          <p:nvPr/>
        </p:nvPicPr>
        <p:blipFill>
          <a:blip r:embed="rId2"/>
          <a:stretch>
            <a:fillRect/>
          </a:stretch>
        </p:blipFill>
        <p:spPr>
          <a:xfrm>
            <a:off x="1817655" y="386963"/>
            <a:ext cx="5674038" cy="74221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86434" y="221367"/>
            <a:ext cx="8610915" cy="1569660"/>
          </a:xfrm>
          <a:prstGeom prst="rect">
            <a:avLst/>
          </a:prstGeom>
          <a:noFill/>
        </p:spPr>
        <p:txBody>
          <a:bodyPr wrap="square" rtlCol="0">
            <a:spAutoFit/>
          </a:bodyPr>
          <a:lstStyle/>
          <a:p>
            <a:r>
              <a:rPr lang="en-US" sz="2400" dirty="0" smtClean="0"/>
              <a:t>Example 7:  Jerome </a:t>
            </a:r>
            <a:r>
              <a:rPr lang="en-US" sz="2400" dirty="0" smtClean="0"/>
              <a:t>took $20 to the store to buy a book and some CDs.  If he buys a book that costs $4.50, write and solve an inequality to find the most he could spend on CDs.  Interpret the solution.  </a:t>
            </a:r>
            <a:endParaRPr lang="en-US" sz="2400" dirty="0"/>
          </a:p>
        </p:txBody>
      </p:sp>
      <p:sp>
        <p:nvSpPr>
          <p:cNvPr id="3" name="TextBox 2"/>
          <p:cNvSpPr txBox="1"/>
          <p:nvPr/>
        </p:nvSpPr>
        <p:spPr>
          <a:xfrm>
            <a:off x="1025386" y="1644959"/>
            <a:ext cx="5488148" cy="461665"/>
          </a:xfrm>
          <a:prstGeom prst="rect">
            <a:avLst/>
          </a:prstGeom>
          <a:noFill/>
        </p:spPr>
        <p:txBody>
          <a:bodyPr wrap="square" rtlCol="0">
            <a:spAutoFit/>
          </a:bodyPr>
          <a:lstStyle/>
          <a:p>
            <a:r>
              <a:rPr lang="en-US" sz="2400" dirty="0" smtClean="0"/>
              <a:t>Let </a:t>
            </a:r>
            <a:r>
              <a:rPr lang="en-US" sz="2400" dirty="0" err="1" smtClean="0"/>
              <a:t>x</a:t>
            </a:r>
            <a:r>
              <a:rPr lang="en-US" sz="2400" dirty="0" smtClean="0"/>
              <a:t> = the cost of CDs.</a:t>
            </a:r>
            <a:endParaRPr lang="en-US" sz="2400" dirty="0"/>
          </a:p>
        </p:txBody>
      </p:sp>
      <p:graphicFrame>
        <p:nvGraphicFramePr>
          <p:cNvPr id="4" name="Object 3"/>
          <p:cNvGraphicFramePr>
            <a:graphicFrameLocks noChangeAspect="1"/>
          </p:cNvGraphicFramePr>
          <p:nvPr/>
        </p:nvGraphicFramePr>
        <p:xfrm>
          <a:off x="2711180" y="2435035"/>
          <a:ext cx="2089493" cy="452724"/>
        </p:xfrm>
        <a:graphic>
          <a:graphicData uri="http://schemas.openxmlformats.org/presentationml/2006/ole">
            <p:oleObj spid="_x0000_s20482" name="Equation" r:id="rId3" imgW="762000" imgH="165100" progId="Equation.DSMT4">
              <p:embed/>
            </p:oleObj>
          </a:graphicData>
        </a:graphic>
      </p:graphicFrame>
      <p:sp>
        <p:nvSpPr>
          <p:cNvPr id="5" name="TextBox 4"/>
          <p:cNvSpPr txBox="1"/>
          <p:nvPr/>
        </p:nvSpPr>
        <p:spPr>
          <a:xfrm>
            <a:off x="2711180" y="2938207"/>
            <a:ext cx="2567230" cy="461665"/>
          </a:xfrm>
          <a:prstGeom prst="rect">
            <a:avLst/>
          </a:prstGeom>
          <a:noFill/>
        </p:spPr>
        <p:txBody>
          <a:bodyPr wrap="square" rtlCol="0">
            <a:spAutoFit/>
          </a:bodyPr>
          <a:lstStyle/>
          <a:p>
            <a:r>
              <a:rPr lang="en-US" sz="2400" dirty="0" smtClean="0"/>
              <a:t>-4.5              -4.5</a:t>
            </a:r>
            <a:endParaRPr lang="en-US" sz="2400" dirty="0"/>
          </a:p>
        </p:txBody>
      </p:sp>
      <p:graphicFrame>
        <p:nvGraphicFramePr>
          <p:cNvPr id="6" name="Object 5"/>
          <p:cNvGraphicFramePr>
            <a:graphicFrameLocks noChangeAspect="1"/>
          </p:cNvGraphicFramePr>
          <p:nvPr/>
        </p:nvGraphicFramePr>
        <p:xfrm>
          <a:off x="3648765" y="3511549"/>
          <a:ext cx="1151908" cy="356543"/>
        </p:xfrm>
        <a:graphic>
          <a:graphicData uri="http://schemas.openxmlformats.org/presentationml/2006/ole">
            <p:oleObj spid="_x0000_s20483" name="Equation" r:id="rId4" imgW="533400" imgH="165100" progId="Equation.DSMT4">
              <p:embed/>
            </p:oleObj>
          </a:graphicData>
        </a:graphic>
      </p:graphicFrame>
      <p:sp>
        <p:nvSpPr>
          <p:cNvPr id="7" name="TextBox 6"/>
          <p:cNvSpPr txBox="1"/>
          <p:nvPr/>
        </p:nvSpPr>
        <p:spPr>
          <a:xfrm>
            <a:off x="1025386" y="4369080"/>
            <a:ext cx="6967967" cy="461665"/>
          </a:xfrm>
          <a:prstGeom prst="rect">
            <a:avLst/>
          </a:prstGeom>
          <a:noFill/>
        </p:spPr>
        <p:txBody>
          <a:bodyPr wrap="square" rtlCol="0">
            <a:spAutoFit/>
          </a:bodyPr>
          <a:lstStyle/>
          <a:p>
            <a:r>
              <a:rPr lang="en-US" sz="2400" dirty="0" smtClean="0"/>
              <a:t>So the most that Jerome can spend on CDs is $15.50</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a:t>
            </a:r>
            <a:endParaRPr lang="en-US" dirty="0"/>
          </a:p>
        </p:txBody>
      </p:sp>
      <p:sp>
        <p:nvSpPr>
          <p:cNvPr id="3" name="Subtitle 2"/>
          <p:cNvSpPr>
            <a:spLocks noGrp="1"/>
          </p:cNvSpPr>
          <p:nvPr>
            <p:ph type="subTitle" idx="1"/>
          </p:nvPr>
        </p:nvSpPr>
        <p:spPr/>
        <p:txBody>
          <a:bodyPr/>
          <a:lstStyle/>
          <a:p>
            <a:r>
              <a:rPr lang="en-US" dirty="0" smtClean="0"/>
              <a:t>Lesson 6 Solve Inequalities by Addition or Subtraction.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78358" y="1775092"/>
            <a:ext cx="7442195" cy="1754327"/>
          </a:xfrm>
          <a:prstGeom prst="rect">
            <a:avLst/>
          </a:prstGeom>
          <a:noFill/>
        </p:spPr>
        <p:txBody>
          <a:bodyPr wrap="square" rtlCol="0">
            <a:spAutoFit/>
          </a:bodyPr>
          <a:lstStyle/>
          <a:p>
            <a:r>
              <a:rPr lang="en-US" sz="3600" dirty="0" smtClean="0"/>
              <a:t>Objective:  Students will solve inequalities by using the Addition and Subtraction Properties of Inequality.</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63865" y="1397000"/>
          <a:ext cx="8980135" cy="1930400"/>
        </p:xfrm>
        <a:graphic>
          <a:graphicData uri="http://schemas.openxmlformats.org/drawingml/2006/table">
            <a:tbl>
              <a:tblPr firstRow="1" bandRow="1">
                <a:tableStyleId>{5C22544A-7EE6-4342-B048-85BDC9FD1C3A}</a:tableStyleId>
              </a:tblPr>
              <a:tblGrid>
                <a:gridCol w="1796027"/>
                <a:gridCol w="1796027"/>
                <a:gridCol w="1796027"/>
                <a:gridCol w="1796027"/>
                <a:gridCol w="1796027"/>
              </a:tblGrid>
              <a:tr h="37084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Words</a:t>
                      </a:r>
                      <a:endParaRPr lang="en-US" dirty="0"/>
                    </a:p>
                  </a:txBody>
                  <a:tcPr/>
                </a:tc>
                <a:tc>
                  <a:txBody>
                    <a:bodyPr/>
                    <a:lstStyle/>
                    <a:p>
                      <a:r>
                        <a:rPr lang="en-US" dirty="0" smtClean="0"/>
                        <a:t>- less</a:t>
                      </a:r>
                      <a:r>
                        <a:rPr lang="en-US" baseline="0" dirty="0" smtClean="0"/>
                        <a:t> than</a:t>
                      </a:r>
                    </a:p>
                    <a:p>
                      <a:r>
                        <a:rPr lang="en-US" baseline="0" dirty="0" smtClean="0"/>
                        <a:t>- fewer than</a:t>
                      </a:r>
                      <a:endParaRPr lang="en-US" dirty="0"/>
                    </a:p>
                  </a:txBody>
                  <a:tcPr/>
                </a:tc>
                <a:tc>
                  <a:txBody>
                    <a:bodyPr/>
                    <a:lstStyle/>
                    <a:p>
                      <a:r>
                        <a:rPr lang="en-US" dirty="0" smtClean="0"/>
                        <a:t>-greater</a:t>
                      </a:r>
                      <a:r>
                        <a:rPr lang="en-US" baseline="0" dirty="0" smtClean="0"/>
                        <a:t> than</a:t>
                      </a:r>
                    </a:p>
                    <a:p>
                      <a:r>
                        <a:rPr lang="en-US" baseline="0" dirty="0" smtClean="0"/>
                        <a:t>-more than</a:t>
                      </a:r>
                    </a:p>
                    <a:p>
                      <a:r>
                        <a:rPr lang="en-US" baseline="0" dirty="0" smtClean="0"/>
                        <a:t>-exceeds</a:t>
                      </a:r>
                      <a:endParaRPr lang="en-US" dirty="0"/>
                    </a:p>
                  </a:txBody>
                  <a:tcPr/>
                </a:tc>
                <a:tc>
                  <a:txBody>
                    <a:bodyPr/>
                    <a:lstStyle/>
                    <a:p>
                      <a:r>
                        <a:rPr lang="en-US" dirty="0" smtClean="0"/>
                        <a:t>-less</a:t>
                      </a:r>
                      <a:r>
                        <a:rPr lang="en-US" baseline="0" dirty="0" smtClean="0"/>
                        <a:t> than or equal to</a:t>
                      </a:r>
                    </a:p>
                    <a:p>
                      <a:r>
                        <a:rPr lang="en-US" baseline="0" dirty="0" smtClean="0"/>
                        <a:t>-no more than</a:t>
                      </a:r>
                    </a:p>
                    <a:p>
                      <a:r>
                        <a:rPr lang="en-US" baseline="0" dirty="0" smtClean="0"/>
                        <a:t>-is at most</a:t>
                      </a:r>
                      <a:endParaRPr lang="en-US" dirty="0"/>
                    </a:p>
                  </a:txBody>
                  <a:tcPr/>
                </a:tc>
                <a:tc>
                  <a:txBody>
                    <a:bodyPr/>
                    <a:lstStyle/>
                    <a:p>
                      <a:r>
                        <a:rPr lang="en-US" dirty="0" smtClean="0"/>
                        <a:t>-greater</a:t>
                      </a:r>
                      <a:r>
                        <a:rPr lang="en-US" baseline="0" dirty="0" smtClean="0"/>
                        <a:t> than or equal to</a:t>
                      </a:r>
                    </a:p>
                    <a:p>
                      <a:r>
                        <a:rPr lang="en-US" baseline="0" dirty="0" smtClean="0"/>
                        <a:t>-no less than</a:t>
                      </a:r>
                    </a:p>
                    <a:p>
                      <a:r>
                        <a:rPr lang="en-US" baseline="0" dirty="0" smtClean="0"/>
                        <a:t>-is at least</a:t>
                      </a:r>
                      <a:endParaRPr lang="en-US" dirty="0"/>
                    </a:p>
                  </a:txBody>
                  <a:tcPr/>
                </a:tc>
              </a:tr>
              <a:tr h="370840">
                <a:tc>
                  <a:txBody>
                    <a:bodyPr/>
                    <a:lstStyle/>
                    <a:p>
                      <a:r>
                        <a:rPr lang="en-US" dirty="0" smtClean="0"/>
                        <a:t>Symbols</a:t>
                      </a:r>
                      <a:endParaRPr lang="en-US" dirty="0"/>
                    </a:p>
                  </a:txBody>
                  <a:tcPr/>
                </a:tc>
                <a:tc>
                  <a:txBody>
                    <a:bodyPr/>
                    <a:lstStyle/>
                    <a:p>
                      <a:r>
                        <a:rPr lang="en-US" dirty="0" smtClean="0"/>
                        <a:t>          &lt;</a:t>
                      </a:r>
                      <a:endParaRPr lang="en-US" dirty="0"/>
                    </a:p>
                  </a:txBody>
                  <a:tcPr/>
                </a:tc>
                <a:tc>
                  <a:txBody>
                    <a:bodyPr/>
                    <a:lstStyle/>
                    <a:p>
                      <a:r>
                        <a:rPr lang="en-US" dirty="0" smtClean="0"/>
                        <a:t>            &gt;</a:t>
                      </a:r>
                      <a:endParaRPr lang="en-US" dirty="0"/>
                    </a:p>
                  </a:txBody>
                  <a:tcPr/>
                </a:tc>
                <a:tc>
                  <a:txBody>
                    <a:bodyPr/>
                    <a:lstStyle/>
                    <a:p>
                      <a:r>
                        <a:rPr lang="en-US" dirty="0" smtClean="0"/>
                        <a:t>        </a:t>
                      </a:r>
                      <a:endParaRPr lang="en-US" dirty="0"/>
                    </a:p>
                  </a:txBody>
                  <a:tcPr/>
                </a:tc>
                <a:tc>
                  <a:txBody>
                    <a:bodyPr/>
                    <a:lstStyle/>
                    <a:p>
                      <a:endParaRPr lang="en-US" dirty="0"/>
                    </a:p>
                  </a:txBody>
                  <a:tcPr/>
                </a:tc>
              </a:tr>
            </a:tbl>
          </a:graphicData>
        </a:graphic>
      </p:graphicFrame>
      <p:graphicFrame>
        <p:nvGraphicFramePr>
          <p:cNvPr id="4" name="Object 3"/>
          <p:cNvGraphicFramePr>
            <a:graphicFrameLocks noChangeAspect="1"/>
          </p:cNvGraphicFramePr>
          <p:nvPr/>
        </p:nvGraphicFramePr>
        <p:xfrm>
          <a:off x="6106182" y="2993470"/>
          <a:ext cx="352824" cy="333930"/>
        </p:xfrm>
        <a:graphic>
          <a:graphicData uri="http://schemas.openxmlformats.org/presentationml/2006/ole">
            <p:oleObj spid="_x0000_s16386" name="Equation" r:id="rId3" imgW="127000" imgH="152400" progId="Equation.DSMT4">
              <p:embed/>
            </p:oleObj>
          </a:graphicData>
        </a:graphic>
      </p:graphicFrame>
      <p:graphicFrame>
        <p:nvGraphicFramePr>
          <p:cNvPr id="5" name="Object 4"/>
          <p:cNvGraphicFramePr>
            <a:graphicFrameLocks noChangeAspect="1"/>
          </p:cNvGraphicFramePr>
          <p:nvPr/>
        </p:nvGraphicFramePr>
        <p:xfrm>
          <a:off x="7881385" y="2993470"/>
          <a:ext cx="298202" cy="303512"/>
        </p:xfrm>
        <a:graphic>
          <a:graphicData uri="http://schemas.openxmlformats.org/presentationml/2006/ole">
            <p:oleObj spid="_x0000_s16387" name="Equation" r:id="rId4" imgW="127000" imgH="152400" progId="Equation.DSMT4">
              <p:embed/>
            </p:oleObj>
          </a:graphicData>
        </a:graphic>
      </p:graphicFrame>
      <p:sp>
        <p:nvSpPr>
          <p:cNvPr id="6" name="TextBox 5"/>
          <p:cNvSpPr txBox="1"/>
          <p:nvPr/>
        </p:nvSpPr>
        <p:spPr>
          <a:xfrm>
            <a:off x="3138527" y="791964"/>
            <a:ext cx="3632337" cy="461665"/>
          </a:xfrm>
          <a:prstGeom prst="rect">
            <a:avLst/>
          </a:prstGeom>
          <a:noFill/>
        </p:spPr>
        <p:txBody>
          <a:bodyPr wrap="square" rtlCol="0">
            <a:spAutoFit/>
          </a:bodyPr>
          <a:lstStyle/>
          <a:p>
            <a:r>
              <a:rPr lang="en-US" sz="2400" dirty="0" smtClean="0"/>
              <a:t>Inequalities</a:t>
            </a:r>
            <a:endParaRPr lang="en-US" sz="2400" dirty="0"/>
          </a:p>
        </p:txBody>
      </p:sp>
      <p:sp>
        <p:nvSpPr>
          <p:cNvPr id="7" name="TextBox 6"/>
          <p:cNvSpPr txBox="1"/>
          <p:nvPr/>
        </p:nvSpPr>
        <p:spPr>
          <a:xfrm>
            <a:off x="778358" y="3946166"/>
            <a:ext cx="7103027" cy="1200328"/>
          </a:xfrm>
          <a:prstGeom prst="rect">
            <a:avLst/>
          </a:prstGeom>
          <a:noFill/>
        </p:spPr>
        <p:txBody>
          <a:bodyPr wrap="square" rtlCol="0">
            <a:spAutoFit/>
          </a:bodyPr>
          <a:lstStyle/>
          <a:p>
            <a:r>
              <a:rPr lang="en-US" sz="2400" dirty="0" smtClean="0"/>
              <a:t>An equality is a mathematical sentence that compares quantities.  </a:t>
            </a:r>
          </a:p>
          <a:p>
            <a:endParaRPr lang="en-US" sz="2400" dirty="0"/>
          </a:p>
        </p:txBody>
      </p:sp>
      <p:sp>
        <p:nvSpPr>
          <p:cNvPr id="8" name="TextBox 7"/>
          <p:cNvSpPr txBox="1"/>
          <p:nvPr/>
        </p:nvSpPr>
        <p:spPr>
          <a:xfrm>
            <a:off x="1515750" y="4915640"/>
            <a:ext cx="4590432" cy="830997"/>
          </a:xfrm>
          <a:prstGeom prst="rect">
            <a:avLst/>
          </a:prstGeom>
          <a:noFill/>
        </p:spPr>
        <p:txBody>
          <a:bodyPr wrap="square" rtlCol="0">
            <a:spAutoFit/>
          </a:bodyPr>
          <a:lstStyle/>
          <a:p>
            <a:r>
              <a:rPr lang="en-US" sz="2400" dirty="0" smtClean="0"/>
              <a:t>Example:  2 &lt; 4</a:t>
            </a:r>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nvGraphicFramePr>
        <p:xfrm>
          <a:off x="4514850" y="3346450"/>
          <a:ext cx="114300" cy="165100"/>
        </p:xfrm>
        <a:graphic>
          <a:graphicData uri="http://schemas.openxmlformats.org/presentationml/2006/ole">
            <p:oleObj spid="_x0000_s15363" name="Equation" r:id="rId3" imgW="114300" imgH="165100" progId="Equation.DSMT4">
              <p:embed/>
            </p:oleObj>
          </a:graphicData>
        </a:graphic>
      </p:graphicFrame>
      <p:sp>
        <p:nvSpPr>
          <p:cNvPr id="7" name="TextBox 6"/>
          <p:cNvSpPr txBox="1"/>
          <p:nvPr/>
        </p:nvSpPr>
        <p:spPr>
          <a:xfrm>
            <a:off x="505250" y="1503295"/>
            <a:ext cx="8138621" cy="1569660"/>
          </a:xfrm>
          <a:prstGeom prst="rect">
            <a:avLst/>
          </a:prstGeom>
          <a:noFill/>
        </p:spPr>
        <p:txBody>
          <a:bodyPr wrap="square" rtlCol="0">
            <a:spAutoFit/>
          </a:bodyPr>
          <a:lstStyle/>
          <a:p>
            <a:r>
              <a:rPr lang="en-US" sz="2400" dirty="0" smtClean="0"/>
              <a:t>You can solve inequalities by using the Addition Property of Inequalities and the Subtraction Property of Inequalities.  When you add or subtract the same number from each side of an inequality, the inequality remains true.</a:t>
            </a:r>
            <a:endParaRPr lang="en-US" sz="2400" dirty="0"/>
          </a:p>
        </p:txBody>
      </p:sp>
      <p:sp>
        <p:nvSpPr>
          <p:cNvPr id="8" name="TextBox 7"/>
          <p:cNvSpPr txBox="1"/>
          <p:nvPr/>
        </p:nvSpPr>
        <p:spPr>
          <a:xfrm>
            <a:off x="1729147" y="3115617"/>
            <a:ext cx="2976879" cy="461665"/>
          </a:xfrm>
          <a:prstGeom prst="rect">
            <a:avLst/>
          </a:prstGeom>
          <a:noFill/>
        </p:spPr>
        <p:txBody>
          <a:bodyPr wrap="square" rtlCol="0">
            <a:spAutoFit/>
          </a:bodyPr>
          <a:lstStyle/>
          <a:p>
            <a:r>
              <a:rPr lang="en-US" sz="2400" dirty="0" smtClean="0"/>
              <a:t>Example 1:</a:t>
            </a:r>
            <a:endParaRPr lang="en-US" sz="2400" dirty="0"/>
          </a:p>
        </p:txBody>
      </p:sp>
      <p:sp>
        <p:nvSpPr>
          <p:cNvPr id="9" name="TextBox 8"/>
          <p:cNvSpPr txBox="1"/>
          <p:nvPr/>
        </p:nvSpPr>
        <p:spPr>
          <a:xfrm>
            <a:off x="2157554" y="3577282"/>
            <a:ext cx="5748925" cy="461665"/>
          </a:xfrm>
          <a:prstGeom prst="rect">
            <a:avLst/>
          </a:prstGeom>
          <a:noFill/>
        </p:spPr>
        <p:txBody>
          <a:bodyPr wrap="square" rtlCol="0">
            <a:spAutoFit/>
          </a:bodyPr>
          <a:lstStyle/>
          <a:p>
            <a:r>
              <a:rPr lang="en-US" sz="2400" dirty="0" err="1" smtClean="0"/>
              <a:t>x</a:t>
            </a:r>
            <a:r>
              <a:rPr lang="en-US" sz="2400" dirty="0" smtClean="0"/>
              <a:t> + 3 &gt; 10</a:t>
            </a:r>
            <a:endParaRPr lang="en-US" sz="2400" dirty="0"/>
          </a:p>
        </p:txBody>
      </p:sp>
      <p:sp>
        <p:nvSpPr>
          <p:cNvPr id="10" name="TextBox 9"/>
          <p:cNvSpPr txBox="1"/>
          <p:nvPr/>
        </p:nvSpPr>
        <p:spPr>
          <a:xfrm>
            <a:off x="2157554" y="4038947"/>
            <a:ext cx="3591371" cy="461665"/>
          </a:xfrm>
          <a:prstGeom prst="rect">
            <a:avLst/>
          </a:prstGeom>
          <a:noFill/>
        </p:spPr>
        <p:txBody>
          <a:bodyPr wrap="square" rtlCol="0">
            <a:spAutoFit/>
          </a:bodyPr>
          <a:lstStyle/>
          <a:p>
            <a:r>
              <a:rPr lang="en-US" sz="2400" dirty="0" smtClean="0"/>
              <a:t>    -3     -3</a:t>
            </a:r>
            <a:endParaRPr lang="en-US" sz="2400" dirty="0"/>
          </a:p>
        </p:txBody>
      </p:sp>
      <p:sp>
        <p:nvSpPr>
          <p:cNvPr id="11" name="TextBox 10"/>
          <p:cNvSpPr txBox="1"/>
          <p:nvPr/>
        </p:nvSpPr>
        <p:spPr>
          <a:xfrm>
            <a:off x="2157554" y="4500612"/>
            <a:ext cx="3591371" cy="461665"/>
          </a:xfrm>
          <a:prstGeom prst="rect">
            <a:avLst/>
          </a:prstGeom>
          <a:noFill/>
        </p:spPr>
        <p:txBody>
          <a:bodyPr wrap="square" rtlCol="0">
            <a:spAutoFit/>
          </a:bodyPr>
          <a:lstStyle/>
          <a:p>
            <a:r>
              <a:rPr lang="en-US" sz="2400" dirty="0" smtClean="0"/>
              <a:t>      </a:t>
            </a:r>
            <a:r>
              <a:rPr lang="en-US" sz="2400" dirty="0" err="1" smtClean="0"/>
              <a:t>x</a:t>
            </a:r>
            <a:r>
              <a:rPr lang="en-US" sz="2400" dirty="0" smtClean="0"/>
              <a:t> &gt;  7</a:t>
            </a:r>
            <a:endParaRPr lang="en-US" sz="2400" dirty="0"/>
          </a:p>
        </p:txBody>
      </p:sp>
      <p:sp>
        <p:nvSpPr>
          <p:cNvPr id="12" name="TextBox 11"/>
          <p:cNvSpPr txBox="1"/>
          <p:nvPr/>
        </p:nvSpPr>
        <p:spPr>
          <a:xfrm>
            <a:off x="505250" y="4962277"/>
            <a:ext cx="8638750" cy="830997"/>
          </a:xfrm>
          <a:prstGeom prst="rect">
            <a:avLst/>
          </a:prstGeom>
          <a:noFill/>
        </p:spPr>
        <p:txBody>
          <a:bodyPr wrap="square" rtlCol="0">
            <a:spAutoFit/>
          </a:bodyPr>
          <a:lstStyle/>
          <a:p>
            <a:r>
              <a:rPr lang="en-US" sz="2400" dirty="0" smtClean="0"/>
              <a:t>Check by substituting  a number greater than 7 into the original Inequality:  8+3 &gt; 10    </a:t>
            </a:r>
            <a:endParaRPr lang="en-US" sz="2400" dirty="0"/>
          </a:p>
        </p:txBody>
      </p:sp>
      <p:sp>
        <p:nvSpPr>
          <p:cNvPr id="13" name="TextBox 12"/>
          <p:cNvSpPr txBox="1"/>
          <p:nvPr/>
        </p:nvSpPr>
        <p:spPr>
          <a:xfrm>
            <a:off x="1898101" y="5793274"/>
            <a:ext cx="6745770" cy="461665"/>
          </a:xfrm>
          <a:prstGeom prst="rect">
            <a:avLst/>
          </a:prstGeom>
          <a:noFill/>
        </p:spPr>
        <p:txBody>
          <a:bodyPr wrap="square" rtlCol="0">
            <a:spAutoFit/>
          </a:bodyPr>
          <a:lstStyle/>
          <a:p>
            <a:r>
              <a:rPr lang="en-US" sz="2400" dirty="0" smtClean="0"/>
              <a:t>   11 &gt; 10       This is a true statement.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466514" y="453529"/>
            <a:ext cx="2980507" cy="369332"/>
          </a:xfrm>
          <a:prstGeom prst="rect">
            <a:avLst/>
          </a:prstGeom>
          <a:noFill/>
        </p:spPr>
        <p:txBody>
          <a:bodyPr wrap="square" rtlCol="0">
            <a:spAutoFit/>
          </a:bodyPr>
          <a:lstStyle/>
          <a:p>
            <a:r>
              <a:rPr lang="en-US" dirty="0" smtClean="0"/>
              <a:t>Example 2:  </a:t>
            </a:r>
            <a:endParaRPr lang="en-US" dirty="0"/>
          </a:p>
        </p:txBody>
      </p:sp>
      <p:pic>
        <p:nvPicPr>
          <p:cNvPr id="3" name="Picture 2" descr="Screen Shot 2013-12-20 at 1.26.30 PM.png"/>
          <p:cNvPicPr>
            <a:picLocks noChangeAspect="1"/>
          </p:cNvPicPr>
          <p:nvPr/>
        </p:nvPicPr>
        <p:blipFill>
          <a:blip r:embed="rId2"/>
          <a:stretch>
            <a:fillRect/>
          </a:stretch>
        </p:blipFill>
        <p:spPr>
          <a:xfrm>
            <a:off x="2692400" y="568325"/>
            <a:ext cx="2286000" cy="4445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492432" y="453529"/>
            <a:ext cx="2319611" cy="369332"/>
          </a:xfrm>
          <a:prstGeom prst="rect">
            <a:avLst/>
          </a:prstGeom>
          <a:noFill/>
        </p:spPr>
        <p:txBody>
          <a:bodyPr wrap="square" rtlCol="0">
            <a:spAutoFit/>
          </a:bodyPr>
          <a:lstStyle/>
          <a:p>
            <a:r>
              <a:rPr lang="en-US" dirty="0" smtClean="0"/>
              <a:t>Example 3:  </a:t>
            </a:r>
            <a:endParaRPr lang="en-US" dirty="0"/>
          </a:p>
        </p:txBody>
      </p:sp>
      <p:pic>
        <p:nvPicPr>
          <p:cNvPr id="3" name="Picture 2" descr="Screen Shot 2013-12-20 at 1.26.41 PM.png"/>
          <p:cNvPicPr>
            <a:picLocks noChangeAspect="1"/>
          </p:cNvPicPr>
          <p:nvPr/>
        </p:nvPicPr>
        <p:blipFill>
          <a:blip r:embed="rId2"/>
          <a:stretch>
            <a:fillRect/>
          </a:stretch>
        </p:blipFill>
        <p:spPr>
          <a:xfrm>
            <a:off x="2075578" y="453529"/>
            <a:ext cx="2768600" cy="4064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382351" y="464255"/>
            <a:ext cx="8343452" cy="461665"/>
          </a:xfrm>
          <a:prstGeom prst="rect">
            <a:avLst/>
          </a:prstGeom>
          <a:noFill/>
        </p:spPr>
        <p:txBody>
          <a:bodyPr wrap="square" rtlCol="0">
            <a:spAutoFit/>
          </a:bodyPr>
          <a:lstStyle/>
          <a:p>
            <a:r>
              <a:rPr lang="en-US" sz="2400" dirty="0" smtClean="0"/>
              <a:t>You can graph the solution set of an inequality on a number line. </a:t>
            </a:r>
            <a:endParaRPr lang="en-US" sz="2400" dirty="0"/>
          </a:p>
        </p:txBody>
      </p:sp>
      <p:sp>
        <p:nvSpPr>
          <p:cNvPr id="4" name="TextBox 3"/>
          <p:cNvSpPr txBox="1"/>
          <p:nvPr/>
        </p:nvSpPr>
        <p:spPr>
          <a:xfrm>
            <a:off x="1010500" y="1187946"/>
            <a:ext cx="2239486" cy="461665"/>
          </a:xfrm>
          <a:prstGeom prst="rect">
            <a:avLst/>
          </a:prstGeom>
          <a:noFill/>
        </p:spPr>
        <p:txBody>
          <a:bodyPr wrap="square" rtlCol="0">
            <a:spAutoFit/>
          </a:bodyPr>
          <a:lstStyle/>
          <a:p>
            <a:r>
              <a:rPr lang="en-US" sz="2400" dirty="0" smtClean="0"/>
              <a:t>Example 4:</a:t>
            </a:r>
            <a:endParaRPr lang="en-US" sz="2400" dirty="0"/>
          </a:p>
        </p:txBody>
      </p:sp>
      <p:sp>
        <p:nvSpPr>
          <p:cNvPr id="5" name="TextBox 4"/>
          <p:cNvSpPr txBox="1"/>
          <p:nvPr/>
        </p:nvSpPr>
        <p:spPr>
          <a:xfrm>
            <a:off x="1481612" y="1649611"/>
            <a:ext cx="4028344" cy="461665"/>
          </a:xfrm>
          <a:prstGeom prst="rect">
            <a:avLst/>
          </a:prstGeom>
          <a:noFill/>
        </p:spPr>
        <p:txBody>
          <a:bodyPr wrap="square" rtlCol="0">
            <a:spAutoFit/>
          </a:bodyPr>
          <a:lstStyle/>
          <a:p>
            <a:r>
              <a:rPr lang="en-US" sz="2400" dirty="0" smtClean="0"/>
              <a:t>a – 3 &lt; 8</a:t>
            </a:r>
            <a:endParaRPr lang="en-US" sz="2400" dirty="0"/>
          </a:p>
        </p:txBody>
      </p:sp>
      <p:sp>
        <p:nvSpPr>
          <p:cNvPr id="6" name="TextBox 5"/>
          <p:cNvSpPr txBox="1"/>
          <p:nvPr/>
        </p:nvSpPr>
        <p:spPr>
          <a:xfrm>
            <a:off x="1481612" y="2111276"/>
            <a:ext cx="4028344" cy="461665"/>
          </a:xfrm>
          <a:prstGeom prst="rect">
            <a:avLst/>
          </a:prstGeom>
          <a:noFill/>
        </p:spPr>
        <p:txBody>
          <a:bodyPr wrap="square" rtlCol="0">
            <a:spAutoFit/>
          </a:bodyPr>
          <a:lstStyle/>
          <a:p>
            <a:r>
              <a:rPr lang="en-US" sz="2400" dirty="0" smtClean="0"/>
              <a:t>    +3   +3</a:t>
            </a:r>
            <a:endParaRPr lang="en-US" sz="2400" dirty="0"/>
          </a:p>
        </p:txBody>
      </p:sp>
      <p:sp>
        <p:nvSpPr>
          <p:cNvPr id="7" name="TextBox 6"/>
          <p:cNvSpPr txBox="1"/>
          <p:nvPr/>
        </p:nvSpPr>
        <p:spPr>
          <a:xfrm>
            <a:off x="1481612" y="2568351"/>
            <a:ext cx="4028344" cy="461665"/>
          </a:xfrm>
          <a:prstGeom prst="rect">
            <a:avLst/>
          </a:prstGeom>
          <a:noFill/>
        </p:spPr>
        <p:txBody>
          <a:bodyPr wrap="square" rtlCol="0">
            <a:spAutoFit/>
          </a:bodyPr>
          <a:lstStyle/>
          <a:p>
            <a:r>
              <a:rPr lang="en-US" sz="2400" dirty="0" smtClean="0"/>
              <a:t>      a &lt; 11</a:t>
            </a:r>
            <a:endParaRPr lang="en-US" sz="2400" dirty="0"/>
          </a:p>
        </p:txBody>
      </p:sp>
      <p:cxnSp>
        <p:nvCxnSpPr>
          <p:cNvPr id="9" name="Straight Arrow Connector 8"/>
          <p:cNvCxnSpPr/>
          <p:nvPr/>
        </p:nvCxnSpPr>
        <p:spPr>
          <a:xfrm>
            <a:off x="1010500" y="3604802"/>
            <a:ext cx="5298297"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a:off x="3506357" y="3604008"/>
            <a:ext cx="280861" cy="1588"/>
          </a:xfrm>
          <a:prstGeom prst="line">
            <a:avLst/>
          </a:prstGeom>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447989" y="3830102"/>
            <a:ext cx="572419" cy="369332"/>
          </a:xfrm>
          <a:prstGeom prst="rect">
            <a:avLst/>
          </a:prstGeom>
          <a:noFill/>
        </p:spPr>
        <p:txBody>
          <a:bodyPr wrap="square" rtlCol="0">
            <a:spAutoFit/>
          </a:bodyPr>
          <a:lstStyle/>
          <a:p>
            <a:r>
              <a:rPr lang="en-US" dirty="0" smtClean="0"/>
              <a:t>11</a:t>
            </a:r>
            <a:endParaRPr lang="en-US" dirty="0"/>
          </a:p>
        </p:txBody>
      </p:sp>
      <p:sp>
        <p:nvSpPr>
          <p:cNvPr id="20" name="Donut 19"/>
          <p:cNvSpPr/>
          <p:nvPr/>
        </p:nvSpPr>
        <p:spPr>
          <a:xfrm>
            <a:off x="3447989" y="3464371"/>
            <a:ext cx="367107" cy="280861"/>
          </a:xfrm>
          <a:prstGeom prst="donut">
            <a:avLst>
              <a:gd name="adj" fmla="val 0"/>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cxnSp>
        <p:nvCxnSpPr>
          <p:cNvPr id="26" name="Straight Arrow Connector 25"/>
          <p:cNvCxnSpPr/>
          <p:nvPr/>
        </p:nvCxnSpPr>
        <p:spPr>
          <a:xfrm rot="10800000">
            <a:off x="1010501" y="3606390"/>
            <a:ext cx="2437489" cy="15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82351" y="4424076"/>
            <a:ext cx="7715303" cy="1569660"/>
          </a:xfrm>
          <a:prstGeom prst="rect">
            <a:avLst/>
          </a:prstGeom>
          <a:noFill/>
        </p:spPr>
        <p:txBody>
          <a:bodyPr wrap="square" rtlCol="0">
            <a:spAutoFit/>
          </a:bodyPr>
          <a:lstStyle/>
          <a:p>
            <a:r>
              <a:rPr lang="en-US" sz="2400" dirty="0" smtClean="0"/>
              <a:t>When graphing inequalities, an open dot is used when the value should not be included in the solution, as with &gt; and &lt; inequalities.  A closed dot indicates the value is included in the solution, as with </a:t>
            </a:r>
            <a:endParaRPr lang="en-US" sz="2400" dirty="0"/>
          </a:p>
        </p:txBody>
      </p:sp>
      <p:graphicFrame>
        <p:nvGraphicFramePr>
          <p:cNvPr id="29" name="Object 28"/>
          <p:cNvGraphicFramePr>
            <a:graphicFrameLocks noChangeAspect="1"/>
          </p:cNvGraphicFramePr>
          <p:nvPr/>
        </p:nvGraphicFramePr>
        <p:xfrm>
          <a:off x="3049599" y="5510811"/>
          <a:ext cx="397596" cy="482925"/>
        </p:xfrm>
        <a:graphic>
          <a:graphicData uri="http://schemas.openxmlformats.org/presentationml/2006/ole">
            <p:oleObj spid="_x0000_s18435" name="Equation" r:id="rId3" imgW="127000" imgH="152400" progId="Equation.DSMT4">
              <p:embed/>
            </p:oleObj>
          </a:graphicData>
        </a:graphic>
      </p:graphicFrame>
      <p:graphicFrame>
        <p:nvGraphicFramePr>
          <p:cNvPr id="30" name="Object 29"/>
          <p:cNvGraphicFramePr>
            <a:graphicFrameLocks noChangeAspect="1"/>
          </p:cNvGraphicFramePr>
          <p:nvPr/>
        </p:nvGraphicFramePr>
        <p:xfrm>
          <a:off x="3667584" y="5510811"/>
          <a:ext cx="352824" cy="475184"/>
        </p:xfrm>
        <a:graphic>
          <a:graphicData uri="http://schemas.openxmlformats.org/presentationml/2006/ole">
            <p:oleObj spid="_x0000_s18436" name="Equation" r:id="rId4" imgW="127000" imgH="1524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9" grpId="0"/>
      <p:bldP spid="20" grpId="0" animBg="1"/>
      <p:bldP spid="28"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27730" y="314055"/>
            <a:ext cx="8575594" cy="461665"/>
          </a:xfrm>
          <a:prstGeom prst="rect">
            <a:avLst/>
          </a:prstGeom>
          <a:noFill/>
        </p:spPr>
        <p:txBody>
          <a:bodyPr wrap="square" rtlCol="0">
            <a:spAutoFit/>
          </a:bodyPr>
          <a:lstStyle/>
          <a:p>
            <a:r>
              <a:rPr lang="en-US" sz="2400" dirty="0" smtClean="0"/>
              <a:t>Example 5:  Solve </a:t>
            </a:r>
            <a:r>
              <a:rPr lang="en-US" sz="2400" dirty="0" smtClean="0"/>
              <a:t>the inequality and graph the solution set:</a:t>
            </a:r>
            <a:endParaRPr lang="en-US" sz="2400" dirty="0"/>
          </a:p>
        </p:txBody>
      </p:sp>
      <p:graphicFrame>
        <p:nvGraphicFramePr>
          <p:cNvPr id="4" name="Object 3"/>
          <p:cNvGraphicFramePr>
            <a:graphicFrameLocks noChangeAspect="1"/>
          </p:cNvGraphicFramePr>
          <p:nvPr/>
        </p:nvGraphicFramePr>
        <p:xfrm>
          <a:off x="2565668" y="1051401"/>
          <a:ext cx="1457055" cy="388548"/>
        </p:xfrm>
        <a:graphic>
          <a:graphicData uri="http://schemas.openxmlformats.org/presentationml/2006/ole">
            <p:oleObj spid="_x0000_s19458" name="Equation" r:id="rId3" imgW="571500" imgH="152400" progId="Equation.DSMT4">
              <p:embed/>
            </p:oleObj>
          </a:graphicData>
        </a:graphic>
      </p:graphicFrame>
      <p:sp>
        <p:nvSpPr>
          <p:cNvPr id="6" name="TextBox 5"/>
          <p:cNvSpPr txBox="1"/>
          <p:nvPr/>
        </p:nvSpPr>
        <p:spPr>
          <a:xfrm>
            <a:off x="2565668" y="1439949"/>
            <a:ext cx="1858683" cy="461665"/>
          </a:xfrm>
          <a:prstGeom prst="rect">
            <a:avLst/>
          </a:prstGeom>
          <a:noFill/>
        </p:spPr>
        <p:txBody>
          <a:bodyPr wrap="square" rtlCol="0">
            <a:spAutoFit/>
          </a:bodyPr>
          <a:lstStyle/>
          <a:p>
            <a:r>
              <a:rPr lang="en-US" sz="2400" dirty="0" smtClean="0"/>
              <a:t>     +6      +6</a:t>
            </a:r>
            <a:endParaRPr lang="en-US" sz="2400" dirty="0"/>
          </a:p>
        </p:txBody>
      </p:sp>
      <p:graphicFrame>
        <p:nvGraphicFramePr>
          <p:cNvPr id="7" name="Object 6"/>
          <p:cNvGraphicFramePr>
            <a:graphicFrameLocks noChangeAspect="1"/>
          </p:cNvGraphicFramePr>
          <p:nvPr/>
        </p:nvGraphicFramePr>
        <p:xfrm>
          <a:off x="3099808" y="1901614"/>
          <a:ext cx="1106056" cy="402202"/>
        </p:xfrm>
        <a:graphic>
          <a:graphicData uri="http://schemas.openxmlformats.org/presentationml/2006/ole">
            <p:oleObj spid="_x0000_s19460" name="Equation" r:id="rId4" imgW="419100" imgH="152400" progId="Equation.DSMT4">
              <p:embed/>
            </p:oleObj>
          </a:graphicData>
        </a:graphic>
      </p:graphicFrame>
      <p:cxnSp>
        <p:nvCxnSpPr>
          <p:cNvPr id="9" name="Straight Arrow Connector 8"/>
          <p:cNvCxnSpPr/>
          <p:nvPr/>
        </p:nvCxnSpPr>
        <p:spPr>
          <a:xfrm flipV="1">
            <a:off x="587182" y="2758220"/>
            <a:ext cx="7810892" cy="1365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a:off x="3981358" y="2771081"/>
            <a:ext cx="4506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917878" y="3046260"/>
            <a:ext cx="579148" cy="461665"/>
          </a:xfrm>
          <a:prstGeom prst="rect">
            <a:avLst/>
          </a:prstGeom>
          <a:noFill/>
        </p:spPr>
        <p:txBody>
          <a:bodyPr wrap="square" rtlCol="0">
            <a:spAutoFit/>
          </a:bodyPr>
          <a:lstStyle/>
          <a:p>
            <a:r>
              <a:rPr lang="en-US" sz="2400" dirty="0" smtClean="0"/>
              <a:t>10</a:t>
            </a:r>
            <a:endParaRPr lang="en-US" sz="2400" dirty="0"/>
          </a:p>
        </p:txBody>
      </p:sp>
      <p:sp>
        <p:nvSpPr>
          <p:cNvPr id="13" name="Oval 12"/>
          <p:cNvSpPr/>
          <p:nvPr/>
        </p:nvSpPr>
        <p:spPr>
          <a:xfrm>
            <a:off x="4089793" y="2636840"/>
            <a:ext cx="232142" cy="242759"/>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rot="10800000">
            <a:off x="587182" y="2756632"/>
            <a:ext cx="3618682" cy="15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animBg="1"/>
    </p:bld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202E"/>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TotalTime>
  <Words>387</Words>
  <Application>Microsoft Macintosh PowerPoint</Application>
  <PresentationFormat>On-screen Show (4:3)</PresentationFormat>
  <Paragraphs>54</Paragraphs>
  <Slides>11</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Equation</vt:lpstr>
      <vt:lpstr>Slide 1</vt:lpstr>
      <vt:lpstr>Chapter 6 </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dc:title>
  <dc:creator>MacBook</dc:creator>
  <cp:lastModifiedBy>MacBook</cp:lastModifiedBy>
  <cp:revision>6</cp:revision>
  <dcterms:created xsi:type="dcterms:W3CDTF">2013-12-20T19:25:22Z</dcterms:created>
  <dcterms:modified xsi:type="dcterms:W3CDTF">2013-12-20T19:45:36Z</dcterms:modified>
</cp:coreProperties>
</file>